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58" r:id="rId2"/>
    <p:sldId id="328" r:id="rId3"/>
    <p:sldId id="2788" r:id="rId4"/>
    <p:sldId id="2709" r:id="rId5"/>
    <p:sldId id="2740" r:id="rId6"/>
    <p:sldId id="2792" r:id="rId7"/>
    <p:sldId id="279" r:id="rId8"/>
    <p:sldId id="2805" r:id="rId9"/>
    <p:sldId id="2794" r:id="rId10"/>
    <p:sldId id="2795" r:id="rId11"/>
    <p:sldId id="2797" r:id="rId12"/>
    <p:sldId id="2796" r:id="rId13"/>
    <p:sldId id="2799" r:id="rId14"/>
    <p:sldId id="371" r:id="rId15"/>
    <p:sldId id="386" r:id="rId16"/>
    <p:sldId id="372" r:id="rId17"/>
    <p:sldId id="373" r:id="rId18"/>
    <p:sldId id="2802" r:id="rId19"/>
    <p:sldId id="2789" r:id="rId20"/>
    <p:sldId id="2756" r:id="rId21"/>
    <p:sldId id="451" r:id="rId22"/>
    <p:sldId id="454" r:id="rId23"/>
    <p:sldId id="2803" r:id="rId24"/>
    <p:sldId id="2771" r:id="rId25"/>
    <p:sldId id="2770" r:id="rId26"/>
    <p:sldId id="457" r:id="rId27"/>
    <p:sldId id="375" r:id="rId28"/>
    <p:sldId id="379" r:id="rId29"/>
    <p:sldId id="377" r:id="rId30"/>
    <p:sldId id="378" r:id="rId31"/>
    <p:sldId id="2757" r:id="rId32"/>
    <p:sldId id="2772" r:id="rId33"/>
    <p:sldId id="2798" r:id="rId34"/>
    <p:sldId id="2790" r:id="rId35"/>
    <p:sldId id="2773" r:id="rId36"/>
    <p:sldId id="2774" r:id="rId37"/>
    <p:sldId id="391" r:id="rId38"/>
    <p:sldId id="2764" r:id="rId39"/>
    <p:sldId id="396" r:id="rId40"/>
    <p:sldId id="2775" r:id="rId41"/>
    <p:sldId id="2777" r:id="rId42"/>
    <p:sldId id="2776" r:id="rId43"/>
    <p:sldId id="2778" r:id="rId44"/>
    <p:sldId id="2779" r:id="rId45"/>
    <p:sldId id="392" r:id="rId46"/>
    <p:sldId id="393" r:id="rId47"/>
    <p:sldId id="394" r:id="rId48"/>
    <p:sldId id="366" r:id="rId49"/>
    <p:sldId id="395" r:id="rId50"/>
    <p:sldId id="2800" r:id="rId51"/>
    <p:sldId id="2801" r:id="rId52"/>
    <p:sldId id="2791" r:id="rId53"/>
    <p:sldId id="2759" r:id="rId54"/>
    <p:sldId id="2760" r:id="rId55"/>
    <p:sldId id="2761" r:id="rId56"/>
    <p:sldId id="2762" r:id="rId57"/>
    <p:sldId id="428" r:id="rId58"/>
    <p:sldId id="2804" r:id="rId59"/>
    <p:sldId id="2787" r:id="rId60"/>
    <p:sldId id="2780" r:id="rId61"/>
    <p:sldId id="2781" r:id="rId62"/>
    <p:sldId id="2782" r:id="rId63"/>
    <p:sldId id="2783" r:id="rId64"/>
    <p:sldId id="2784" r:id="rId65"/>
    <p:sldId id="2786" r:id="rId66"/>
    <p:sldId id="2785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CF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6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3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1.png"/><Relationship Id="rId7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2.  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6023: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49-C7DB-4F7F-BEE6-94DD7170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SNR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</p:spPr>
            <p:txBody>
              <a:bodyPr/>
              <a:lstStyle/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RX power = -80 dBm</a:t>
                </a:r>
              </a:p>
              <a:p>
                <a:pPr lvl="1"/>
                <a:r>
                  <a:rPr lang="en-US" dirty="0"/>
                  <a:t>Noise figure = 6 dB</a:t>
                </a:r>
              </a:p>
              <a:p>
                <a:pPr lvl="1"/>
                <a:r>
                  <a:rPr lang="en-US" dirty="0"/>
                  <a:t>Bandwidth = 20 MHz</a:t>
                </a:r>
              </a:p>
              <a:p>
                <a:r>
                  <a:rPr lang="en-US" dirty="0"/>
                  <a:t>SNR:</a:t>
                </a:r>
              </a:p>
              <a:p>
                <a:pPr lvl="1"/>
                <a:r>
                  <a:rPr lang="en-US" dirty="0"/>
                  <a:t>Thermal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−174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−6−10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15.0 dB</a:t>
                </a:r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  <a:blipFill>
                <a:blip r:embed="rId2"/>
                <a:stretch>
                  <a:fillRect l="-25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51D6-A273-4D64-9AC3-2B244F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67D7D-057A-4C51-8055-095855B46792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A710-1A71-4707-BAE9-847FD730ED58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C816A-30F4-403C-8FB5-81120F4F574D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0C9A-9590-4C58-8BA9-C6377D91083F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09C6C-1FDB-448D-98BF-F03076496A94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0F2D7-4962-4F45-9418-C391087BAE3A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98D3E-D341-4DC6-8B4F-EC87F1F106F9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ECC8C-0657-479D-A7E6-619ABC619A25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B75ED-92F2-4B98-B652-C65C270D43B4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2743A9-AF87-40A1-A7A5-7723DF72CA8C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869D04-3034-4187-A1BB-376148CA8EBA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04DD3-E53D-40AC-88DE-BC1E675147C4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2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receiver process sampled signals</a:t>
                </a:r>
              </a:p>
              <a:p>
                <a:r>
                  <a:rPr lang="en-US" dirty="0"/>
                  <a:t>RX continuous-time baseband signal: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typical digitally sampling model:</a:t>
                </a:r>
              </a:p>
              <a:p>
                <a:pPr lvl="1"/>
                <a:r>
                  <a:rPr lang="en-US" dirty="0"/>
                  <a:t>Filtering: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Ideal sampler: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Then, in discrete-time: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Signal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Noise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  <a:blipFill>
                <a:blip r:embed="rId2"/>
                <a:stretch>
                  <a:fillRect l="-2871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825525" y="27095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412981" y="26295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326426" y="30209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57982" y="29827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39550" y="30510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726265" y="23945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94548" y="30480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61" y="18819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68114" y="34652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509730" y="30170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/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RX filter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blipFill>
                <a:blip r:embed="rId9"/>
                <a:stretch>
                  <a:fillRect l="-4138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Continuous-time: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an ideal low-pass filter: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band-limited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then:</a:t>
                </a:r>
              </a:p>
              <a:p>
                <a:pPr lvl="1"/>
                <a:r>
                  <a:rPr lang="en-US" dirty="0"/>
                  <a:t>Energy per sample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AWGN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noise energy per sample</a:t>
                </a:r>
              </a:p>
              <a:p>
                <a:r>
                  <a:rPr lang="en-US" dirty="0"/>
                  <a:t>Resulting SNR: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792083" y="28924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379539" y="28124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292984" y="32038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24540" y="31656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06108" y="32339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692823" y="25774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61106" y="32309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19" y="20648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34672" y="36481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476288" y="31999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CFED310-1938-486A-A831-23DE9E54331E}"/>
              </a:ext>
            </a:extLst>
          </p:cNvPr>
          <p:cNvSpPr/>
          <p:nvPr/>
        </p:nvSpPr>
        <p:spPr>
          <a:xfrm>
            <a:off x="8625731" y="4411697"/>
            <a:ext cx="623451" cy="64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4998-F15B-4F85-851C-91861F4715C0}"/>
              </a:ext>
            </a:extLst>
          </p:cNvPr>
          <p:cNvCxnSpPr>
            <a:cxnSpLocks/>
          </p:cNvCxnSpPr>
          <p:nvPr/>
        </p:nvCxnSpPr>
        <p:spPr>
          <a:xfrm>
            <a:off x="7720557" y="5055823"/>
            <a:ext cx="2231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B2B03-3A42-409A-AB19-5A239AC7F678}"/>
              </a:ext>
            </a:extLst>
          </p:cNvPr>
          <p:cNvSpPr txBox="1"/>
          <p:nvPr/>
        </p:nvSpPr>
        <p:spPr>
          <a:xfrm>
            <a:off x="9832569" y="5184359"/>
            <a:ext cx="103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 [Hz]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93D373-1C5B-49BF-934F-1C1F19213940}"/>
              </a:ext>
            </a:extLst>
          </p:cNvPr>
          <p:cNvCxnSpPr>
            <a:cxnSpLocks/>
          </p:cNvCxnSpPr>
          <p:nvPr/>
        </p:nvCxnSpPr>
        <p:spPr>
          <a:xfrm flipV="1">
            <a:off x="8959989" y="4079174"/>
            <a:ext cx="0" cy="110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4AFE3F-374D-43C6-922B-9D6FEB2B354E}"/>
              </a:ext>
            </a:extLst>
          </p:cNvPr>
          <p:cNvCxnSpPr>
            <a:cxnSpLocks/>
          </p:cNvCxnSpPr>
          <p:nvPr/>
        </p:nvCxnSpPr>
        <p:spPr>
          <a:xfrm>
            <a:off x="8625731" y="508705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1834BE-692D-4579-A262-81960D61BD06}"/>
              </a:ext>
            </a:extLst>
          </p:cNvPr>
          <p:cNvCxnSpPr>
            <a:cxnSpLocks/>
          </p:cNvCxnSpPr>
          <p:nvPr/>
        </p:nvCxnSpPr>
        <p:spPr>
          <a:xfrm>
            <a:off x="9249187" y="508705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1ECF6-ADF5-4DC8-94D4-A642EAECA3E3}"/>
              </a:ext>
            </a:extLst>
          </p:cNvPr>
          <p:cNvCxnSpPr>
            <a:cxnSpLocks/>
          </p:cNvCxnSpPr>
          <p:nvPr/>
        </p:nvCxnSpPr>
        <p:spPr>
          <a:xfrm>
            <a:off x="8625731" y="5325652"/>
            <a:ext cx="6234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/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FFD4F67-D230-4FBB-B915-25A1B02A6908}"/>
              </a:ext>
            </a:extLst>
          </p:cNvPr>
          <p:cNvSpPr txBox="1"/>
          <p:nvPr/>
        </p:nvSpPr>
        <p:spPr>
          <a:xfrm>
            <a:off x="8446915" y="3649829"/>
            <a:ext cx="8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 filter</a:t>
            </a:r>
          </a:p>
        </p:txBody>
      </p:sp>
    </p:spTree>
    <p:extLst>
      <p:ext uri="{BB962C8B-B14F-4D97-AF65-F5344CB8AC3E}">
        <p14:creationId xmlns:p14="http://schemas.microsoft.com/office/powerpoint/2010/main" val="227974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B293-7C47-46CC-9718-983B18E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Noise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D774-5824-4124-A516-F3636354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28" y="1566629"/>
            <a:ext cx="4819651" cy="4302467"/>
          </a:xfrm>
        </p:spPr>
        <p:txBody>
          <a:bodyPr/>
          <a:lstStyle/>
          <a:p>
            <a:r>
              <a:rPr lang="en-US" dirty="0"/>
              <a:t>Simulating noise is easy in MATLAB</a:t>
            </a:r>
          </a:p>
          <a:p>
            <a:r>
              <a:rPr lang="en-US" dirty="0"/>
              <a:t>Example in demo:</a:t>
            </a:r>
          </a:p>
          <a:p>
            <a:pPr lvl="1"/>
            <a:r>
              <a:rPr lang="en-US" dirty="0"/>
              <a:t>Generate 16-QAM symbols</a:t>
            </a:r>
          </a:p>
          <a:p>
            <a:pPr lvl="1"/>
            <a:r>
              <a:rPr lang="en-US" dirty="0"/>
              <a:t>Scale for the RX power</a:t>
            </a:r>
          </a:p>
          <a:p>
            <a:pPr lvl="1"/>
            <a:r>
              <a:rPr lang="en-US" dirty="0"/>
              <a:t>Add thermal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F5AA-17F0-4CC6-9602-25CC1B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872A-07EF-42E6-917E-AB527426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1160"/>
            <a:ext cx="452437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49E29-C816-4470-853E-821166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3" y="1326816"/>
            <a:ext cx="48196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F292-15E8-41E1-AE44-79FFB13E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11" y="3429000"/>
            <a:ext cx="3002373" cy="26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3741408"/>
                <a:ext cx="9221163" cy="2719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receivers are built with multiple stages</a:t>
                </a:r>
              </a:p>
              <a:p>
                <a:pPr lvl="1"/>
                <a:r>
                  <a:rPr lang="en-US" dirty="0"/>
                  <a:t>Each stage has a gain and noise figure</a:t>
                </a:r>
              </a:p>
              <a:p>
                <a:pPr lvl="1"/>
                <a:r>
                  <a:rPr lang="en-US" dirty="0"/>
                  <a:t>Some stages (typically amplifiers) add noise with a noise figure</a:t>
                </a:r>
              </a:p>
              <a:p>
                <a:r>
                  <a:rPr lang="en-US" dirty="0"/>
                  <a:t>Total noise figure given by: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large initial gain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), init noise figure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is dominant.  Must make small.</a:t>
                </a:r>
              </a:p>
              <a:p>
                <a:pPr lvl="1"/>
                <a:r>
                  <a:rPr lang="en-US" dirty="0"/>
                  <a:t>Hence usual first stage is a low noise amplifier (LNA)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3741408"/>
                <a:ext cx="9221163" cy="2719037"/>
              </a:xfrm>
              <a:blipFill>
                <a:blip r:embed="rId2"/>
                <a:stretch>
                  <a:fillRect l="-1586" t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65323" y="247566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46456" y="2834376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noise 1 </a:t>
            </a:r>
          </a:p>
          <a:p>
            <a:r>
              <a:rPr lang="en-US" dirty="0" err="1"/>
              <a:t>kTB</a:t>
            </a:r>
            <a:r>
              <a:rPr lang="en-US" dirty="0"/>
              <a:t> x NF</a:t>
            </a:r>
            <a:r>
              <a:rPr lang="en-US" baseline="-25000" dirty="0"/>
              <a:t>1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34957" y="251512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26437" y="2882874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noise</a:t>
            </a:r>
          </a:p>
          <a:p>
            <a:r>
              <a:rPr lang="en-US" dirty="0" err="1"/>
              <a:t>kTB</a:t>
            </a:r>
            <a:r>
              <a:rPr lang="en-US" dirty="0"/>
              <a:t> (NF</a:t>
            </a:r>
            <a:r>
              <a:rPr lang="en-US" baseline="-25000" dirty="0"/>
              <a:t>2</a:t>
            </a:r>
            <a:r>
              <a:rPr lang="en-US" dirty="0"/>
              <a:t>-1)</a:t>
            </a:r>
            <a:endParaRPr lang="en-US" baseline="-250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524895" y="25218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016375" y="2889561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noise</a:t>
            </a:r>
          </a:p>
          <a:p>
            <a:r>
              <a:rPr lang="en-US" dirty="0" err="1"/>
              <a:t>kTB</a:t>
            </a:r>
            <a:r>
              <a:rPr lang="en-US" dirty="0"/>
              <a:t> (NF</a:t>
            </a:r>
            <a:r>
              <a:rPr lang="en-US" baseline="-25000" dirty="0"/>
              <a:t>3</a:t>
            </a:r>
            <a:r>
              <a:rPr lang="en-US" dirty="0"/>
              <a:t>-1)</a:t>
            </a:r>
            <a:endParaRPr lang="en-US" baseline="-250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NF1=1 (does not add noise), G1=10</a:t>
                </a:r>
                <a:r>
                  <a:rPr lang="en-US" baseline="30000" dirty="0"/>
                  <a:t>-0.1(1.5)</a:t>
                </a:r>
                <a:r>
                  <a:rPr lang="en-US" dirty="0"/>
                  <a:t>=0.707  (note sign)</a:t>
                </a:r>
              </a:p>
              <a:p>
                <a:pPr lvl="1"/>
                <a:r>
                  <a:rPr lang="en-US" dirty="0"/>
                  <a:t>LNA: NF2=10</a:t>
                </a:r>
                <a:r>
                  <a:rPr lang="en-US" baseline="30000" dirty="0"/>
                  <a:t>0.1(4)</a:t>
                </a:r>
                <a:r>
                  <a:rPr lang="en-US" dirty="0"/>
                  <a:t>=2.51, G2=10</a:t>
                </a:r>
                <a:r>
                  <a:rPr lang="en-US" baseline="30000" dirty="0"/>
                  <a:t>-0.1(10)</a:t>
                </a:r>
                <a:r>
                  <a:rPr lang="en-US" dirty="0"/>
                  <a:t>=10 </a:t>
                </a:r>
              </a:p>
              <a:p>
                <a:pPr lvl="1"/>
                <a:r>
                  <a:rPr lang="en-US" dirty="0"/>
                  <a:t>Mixer:  NF3=10</a:t>
                </a:r>
                <a:r>
                  <a:rPr lang="en-US" baseline="30000" dirty="0"/>
                  <a:t>0.1(1)</a:t>
                </a:r>
                <a:r>
                  <a:rPr lang="en-US" dirty="0"/>
                  <a:t>=1.25, G3=1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F369-773A-4299-96FB-0F871C5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F143-02E0-41D0-9A77-1CF023C4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402768" cy="4329817"/>
          </a:xfrm>
        </p:spPr>
        <p:txBody>
          <a:bodyPr/>
          <a:lstStyle/>
          <a:p>
            <a:r>
              <a:rPr lang="en-US" dirty="0"/>
              <a:t>Simulation of noise</a:t>
            </a:r>
          </a:p>
          <a:p>
            <a:r>
              <a:rPr lang="en-US" dirty="0"/>
              <a:t>Cascade of two element</a:t>
            </a:r>
          </a:p>
          <a:p>
            <a:pPr lvl="1"/>
            <a:r>
              <a:rPr lang="en-US" dirty="0"/>
              <a:t>LNA</a:t>
            </a:r>
          </a:p>
          <a:p>
            <a:pPr lvl="1"/>
            <a:r>
              <a:rPr lang="en-US" dirty="0"/>
              <a:t>Mixer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1AB7-BFBF-40DD-9B47-AE4659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1C397-06B0-4616-9E55-6C4E138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46" y="1539279"/>
            <a:ext cx="474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  <a:p>
            <a:r>
              <a:rPr lang="en-US" dirty="0"/>
              <a:t>Will review some basic concepts from digital communication:</a:t>
            </a:r>
          </a:p>
          <a:p>
            <a:pPr lvl="1"/>
            <a:r>
              <a:rPr lang="en-US" dirty="0"/>
              <a:t>How are these exactly measured?</a:t>
            </a:r>
          </a:p>
          <a:p>
            <a:pPr lvl="1"/>
            <a:r>
              <a:rPr lang="en-US" dirty="0"/>
              <a:t>What is the tradeoff in practical communication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four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 or transmit filtering</a:t>
            </a:r>
          </a:p>
          <a:p>
            <a:pPr lvl="1"/>
            <a:r>
              <a:rPr lang="en-US" dirty="0" err="1"/>
              <a:t>Upconversion</a:t>
            </a:r>
            <a:endParaRPr lang="en-US" dirty="0"/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3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Modulation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4"/>
                <a:stretch>
                  <a:fillRect l="-2075" t="-2542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5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6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  <a:blipFill>
                <a:blip r:embed="rId2"/>
                <a:stretch>
                  <a:fillRect l="-1537"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The modulation and code rate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</a:t>
                </a:r>
              </a:p>
              <a:p>
                <a:pPr lvl="1"/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537"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96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pPr lvl="1"/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455" t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Max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max bps/Hz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D</a:t>
                </a:r>
                <a:r>
                  <a:rPr lang="en-US" sz="2000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Noise, Interference and SNR</a:t>
            </a:r>
            <a:endParaRPr lang="en-US" dirty="0"/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AE24-39EE-4634-AC77-487C97D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C4B5-878A-45D7-88D2-BAC2B338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778"/>
            <a:ext cx="4998720" cy="4329817"/>
          </a:xfrm>
        </p:spPr>
        <p:txBody>
          <a:bodyPr/>
          <a:lstStyle/>
          <a:p>
            <a:r>
              <a:rPr lang="en-US" dirty="0"/>
              <a:t>Fit the Rate vs. SNR for 3GPP 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3A59-2155-4A33-9D04-552E4D0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0FA9-4285-45A9-A36B-A160ED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0" y="987101"/>
            <a:ext cx="5373371" cy="483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86D-72C5-4F3B-812C-0E01574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447365"/>
            <a:ext cx="4417456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3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dirty="0"/>
              <a:t>:  Any unwanted component of the signal</a:t>
            </a:r>
          </a:p>
          <a:p>
            <a:endParaRPr lang="en-US" dirty="0"/>
          </a:p>
          <a:p>
            <a:r>
              <a:rPr lang="en-US" dirty="0"/>
              <a:t>Key challenge in communication:</a:t>
            </a:r>
          </a:p>
          <a:p>
            <a:pPr lvl="1"/>
            <a:r>
              <a:rPr lang="en-US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37" y="1881699"/>
            <a:ext cx="4316753" cy="37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𝑑𝐵𝑠𝑚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90" y="3303164"/>
            <a:ext cx="3381375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519956" y="1694576"/>
            <a:ext cx="6543413" cy="4325224"/>
          </a:xfrm>
        </p:spPr>
        <p:txBody>
          <a:bodyPr>
            <a:normAutofit/>
          </a:bodyPr>
          <a:lstStyle/>
          <a:p>
            <a:r>
              <a:rPr lang="en-US" dirty="0"/>
              <a:t>Interfering objects (IOs) do not result in sharp shadows.</a:t>
            </a:r>
          </a:p>
          <a:p>
            <a:pPr lvl="1"/>
            <a:r>
              <a:rPr lang="en-US" dirty="0"/>
              <a:t>Due to wave nature of EM radiation</a:t>
            </a:r>
          </a:p>
          <a:p>
            <a:pPr lvl="1"/>
            <a:r>
              <a:rPr lang="en-US" dirty="0"/>
              <a:t>Simple ray model is not correct.</a:t>
            </a:r>
          </a:p>
          <a:p>
            <a:r>
              <a:rPr lang="en-US" dirty="0"/>
              <a:t>Waves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diffract</a:t>
            </a:r>
            <a:r>
              <a:rPr lang="en-US" dirty="0"/>
              <a:t> at IO boundaries, </a:t>
            </a:r>
          </a:p>
          <a:p>
            <a:pPr lvl="1"/>
            <a:r>
              <a:rPr lang="en-US" dirty="0"/>
              <a:t>Intensity after IO can be stronger in parts than with no IO!</a:t>
            </a:r>
          </a:p>
        </p:txBody>
      </p:sp>
      <p:pic>
        <p:nvPicPr>
          <p:cNvPr id="5" name="Picture 4" descr="diffraction_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7" y="1767981"/>
            <a:ext cx="4181475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48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Distortions:</a:t>
            </a:r>
          </a:p>
          <a:p>
            <a:pPr lvl="1"/>
            <a:r>
              <a:rPr lang="en-US" dirty="0"/>
              <a:t>Phase noise, quantization, channel estimation errors</a:t>
            </a:r>
          </a:p>
          <a:p>
            <a:pPr lvl="1"/>
            <a:r>
              <a:rPr lang="en-US" dirty="0"/>
              <a:t>Not really noise, but sometimes modeled as noise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2581275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lvl="1"/>
            <a:r>
              <a:rPr lang="en-US" dirty="0"/>
              <a:t>Direct LOS</a:t>
            </a:r>
          </a:p>
          <a:p>
            <a:pPr lvl="1"/>
            <a:r>
              <a:rPr lang="en-US" dirty="0"/>
              <a:t>Reflected path one bounce</a:t>
            </a:r>
          </a:p>
          <a:p>
            <a:pPr lvl="1"/>
            <a:r>
              <a:rPr lang="en-US" dirty="0"/>
              <a:t>Reflected path two bounces</a:t>
            </a:r>
          </a:p>
          <a:p>
            <a:pPr lvl="1"/>
            <a:r>
              <a:rPr lang="en-US" dirty="0"/>
              <a:t>Diffracted path</a:t>
            </a:r>
          </a:p>
          <a:p>
            <a:pPr lvl="1"/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2521-ADE1-4EFE-A707-E8584D60F992}"/>
              </a:ext>
            </a:extLst>
          </p:cNvPr>
          <p:cNvSpPr txBox="1"/>
          <p:nvPr/>
        </p:nvSpPr>
        <p:spPr>
          <a:xfrm>
            <a:off x="8893787" y="4175113"/>
            <a:ext cx="9060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 AP</a:t>
            </a:r>
          </a:p>
        </p:txBody>
      </p:sp>
    </p:spTree>
    <p:extLst>
      <p:ext uri="{BB962C8B-B14F-4D97-AF65-F5344CB8AC3E}">
        <p14:creationId xmlns:p14="http://schemas.microsoft.com/office/powerpoint/2010/main" val="1641464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Direct LOS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one bounce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two bounces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Diffracted path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0F16E-D5AA-4C2F-9C7C-74EB6E96DE47}"/>
              </a:ext>
            </a:extLst>
          </p:cNvPr>
          <p:cNvSpPr/>
          <p:nvPr/>
        </p:nvSpPr>
        <p:spPr>
          <a:xfrm>
            <a:off x="8734633" y="497156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827C9-C48B-434B-BB04-9D9EFAA5A70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816503" y="4407737"/>
            <a:ext cx="998695" cy="5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D87FE-03EA-46E4-81C5-81CA03B3F419}"/>
              </a:ext>
            </a:extLst>
          </p:cNvPr>
          <p:cNvCxnSpPr>
            <a:cxnSpLocks/>
          </p:cNvCxnSpPr>
          <p:nvPr/>
        </p:nvCxnSpPr>
        <p:spPr>
          <a:xfrm flipH="1">
            <a:off x="9120854" y="3585296"/>
            <a:ext cx="341711" cy="6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E568690-2558-4E98-BE34-45701612BD43}"/>
              </a:ext>
            </a:extLst>
          </p:cNvPr>
          <p:cNvSpPr/>
          <p:nvPr/>
        </p:nvSpPr>
        <p:spPr>
          <a:xfrm>
            <a:off x="9031605" y="4180335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C9BCE-28E5-44E4-9C06-AA3347C60068}"/>
              </a:ext>
            </a:extLst>
          </p:cNvPr>
          <p:cNvCxnSpPr>
            <a:cxnSpLocks/>
          </p:cNvCxnSpPr>
          <p:nvPr/>
        </p:nvCxnSpPr>
        <p:spPr>
          <a:xfrm flipH="1" flipV="1">
            <a:off x="9462565" y="3569832"/>
            <a:ext cx="352634" cy="75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CF7F-C7B6-4037-AAB4-B6130FDA1F6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908741" y="3592668"/>
            <a:ext cx="920504" cy="7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9C387-BC34-40D4-ADA5-C561A8F99AB9}"/>
              </a:ext>
            </a:extLst>
          </p:cNvPr>
          <p:cNvCxnSpPr>
            <a:cxnSpLocks/>
          </p:cNvCxnSpPr>
          <p:nvPr/>
        </p:nvCxnSpPr>
        <p:spPr>
          <a:xfrm flipH="1" flipV="1">
            <a:off x="8601259" y="2807117"/>
            <a:ext cx="324598" cy="78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3DD559-585C-41BA-A0EB-25869101BEE4}"/>
              </a:ext>
            </a:extLst>
          </p:cNvPr>
          <p:cNvSpPr/>
          <p:nvPr/>
        </p:nvSpPr>
        <p:spPr>
          <a:xfrm>
            <a:off x="8553300" y="271120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12C39-F957-4325-8A5B-70263438E62E}"/>
              </a:ext>
            </a:extLst>
          </p:cNvPr>
          <p:cNvCxnSpPr>
            <a:cxnSpLocks/>
          </p:cNvCxnSpPr>
          <p:nvPr/>
        </p:nvCxnSpPr>
        <p:spPr>
          <a:xfrm flipV="1">
            <a:off x="9890262" y="3687036"/>
            <a:ext cx="280694" cy="65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BDBDA-FD5F-4B74-B23D-61A3839265E6}"/>
              </a:ext>
            </a:extLst>
          </p:cNvPr>
          <p:cNvCxnSpPr>
            <a:cxnSpLocks/>
          </p:cNvCxnSpPr>
          <p:nvPr/>
        </p:nvCxnSpPr>
        <p:spPr>
          <a:xfrm flipH="1" flipV="1">
            <a:off x="9797609" y="3199893"/>
            <a:ext cx="373347" cy="53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20C6A-1B03-44F7-9EB3-E357200FF8E3}"/>
              </a:ext>
            </a:extLst>
          </p:cNvPr>
          <p:cNvCxnSpPr>
            <a:cxnSpLocks/>
          </p:cNvCxnSpPr>
          <p:nvPr/>
        </p:nvCxnSpPr>
        <p:spPr>
          <a:xfrm flipV="1">
            <a:off x="9813955" y="2931023"/>
            <a:ext cx="165644" cy="2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81A3F0-E12A-419C-BDBB-E5DCB6FC6EF4}"/>
              </a:ext>
            </a:extLst>
          </p:cNvPr>
          <p:cNvSpPr/>
          <p:nvPr/>
        </p:nvSpPr>
        <p:spPr>
          <a:xfrm>
            <a:off x="9931640" y="286163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4F6B17-6762-4E29-8177-68B71EDF3B51}"/>
              </a:ext>
            </a:extLst>
          </p:cNvPr>
          <p:cNvSpPr/>
          <p:nvPr/>
        </p:nvSpPr>
        <p:spPr>
          <a:xfrm>
            <a:off x="10562904" y="431182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6DCCAD-C35C-4C45-99F4-0E5CDA35410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911115" y="4359779"/>
            <a:ext cx="66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EB792-4E30-43F3-9B0D-80CB0F2A6A2C}"/>
              </a:ext>
            </a:extLst>
          </p:cNvPr>
          <p:cNvSpPr txBox="1"/>
          <p:nvPr/>
        </p:nvSpPr>
        <p:spPr>
          <a:xfrm>
            <a:off x="8482705" y="4865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7B653-5864-4DF2-93C0-2661F7817EAA}"/>
              </a:ext>
            </a:extLst>
          </p:cNvPr>
          <p:cNvSpPr txBox="1"/>
          <p:nvPr/>
        </p:nvSpPr>
        <p:spPr>
          <a:xfrm>
            <a:off x="8843386" y="41579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BFF04-15DB-41BF-A189-93168AB3346F}"/>
              </a:ext>
            </a:extLst>
          </p:cNvPr>
          <p:cNvSpPr txBox="1"/>
          <p:nvPr/>
        </p:nvSpPr>
        <p:spPr>
          <a:xfrm>
            <a:off x="9968551" y="26401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16225-197B-45FF-A83D-29EF55A9B411}"/>
              </a:ext>
            </a:extLst>
          </p:cNvPr>
          <p:cNvSpPr txBox="1"/>
          <p:nvPr/>
        </p:nvSpPr>
        <p:spPr>
          <a:xfrm>
            <a:off x="8360305" y="24368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EAED77-7B02-4DCF-B65B-8235B070135C}"/>
              </a:ext>
            </a:extLst>
          </p:cNvPr>
          <p:cNvSpPr txBox="1"/>
          <p:nvPr/>
        </p:nvSpPr>
        <p:spPr>
          <a:xfrm>
            <a:off x="10593450" y="43590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62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Path Loss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Model path loss as a random variable</a:t>
            </a:r>
          </a:p>
          <a:p>
            <a:r>
              <a:rPr lang="en-US" dirty="0"/>
              <a:t>Environmental effects are modeled as random</a:t>
            </a:r>
          </a:p>
          <a:p>
            <a:r>
              <a:rPr lang="en-US" dirty="0"/>
              <a:t>Model fit for a type of environment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Urban, suburban, indoor, …  Not site-specific</a:t>
            </a:r>
          </a:p>
          <a:p>
            <a:r>
              <a:rPr lang="en-US" dirty="0"/>
              <a:t>Based on data</a:t>
            </a:r>
          </a:p>
          <a:p>
            <a:r>
              <a:rPr lang="en-US" dirty="0"/>
              <a:t>Used for evaluation of performance statistics </a:t>
            </a:r>
          </a:p>
          <a:p>
            <a:pPr lvl="1"/>
            <a:r>
              <a:rPr lang="en-US" dirty="0"/>
              <a:t>Coverage, rate distribution,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89" y="2281745"/>
            <a:ext cx="2209800" cy="22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73967" y="2727826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3889" y="3996794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32689" y="288022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0418" idx="3"/>
          </p:cNvCxnSpPr>
          <p:nvPr/>
        </p:nvCxnSpPr>
        <p:spPr>
          <a:xfrm flipH="1">
            <a:off x="9837489" y="3428999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6716222" y="2979050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/>
                  <a:t>Outage probability: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44EB-3C66-41E9-A67A-B8AF0C2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612C-71C0-4782-AE67-1B89C06A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5A6B-B55D-47B0-952F-99C6592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52354"/>
            <a:ext cx="6976376" cy="245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182C1-9701-4D11-8FC1-ED591726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5" y="3853077"/>
            <a:ext cx="6246715" cy="2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7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2F2-31D1-4E5E-8A1D-13E1B5D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Noise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</p:spPr>
            <p:txBody>
              <a:bodyPr/>
              <a:lstStyle/>
              <a:p>
                <a:r>
                  <a:rPr lang="en-US" dirty="0"/>
                  <a:t>Thermal noise is often modeled as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Additive White Gaussian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Desired component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Total received signal</a:t>
                </a:r>
              </a:p>
              <a:p>
                <a:r>
                  <a:rPr lang="en-US" dirty="0"/>
                  <a:t>In real passband: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 Gaussian process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complex baseband: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complex Gaussian process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D93F-7529-4789-BDA3-CCD42795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AD8C7-24AE-4BEC-B1F7-5D4C44922980}"/>
              </a:ext>
            </a:extLst>
          </p:cNvPr>
          <p:cNvSpPr/>
          <p:nvPr/>
        </p:nvSpPr>
        <p:spPr>
          <a:xfrm>
            <a:off x="8551149" y="3429000"/>
            <a:ext cx="795647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C35344-4831-4E99-ACC3-4E0F555F2C02}"/>
              </a:ext>
            </a:extLst>
          </p:cNvPr>
          <p:cNvSpPr/>
          <p:nvPr/>
        </p:nvSpPr>
        <p:spPr>
          <a:xfrm>
            <a:off x="9965228" y="3595254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8C9C7-3936-4772-ADB4-FF430054E66E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9346796" y="366353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A57C4-7F4A-4524-8BD0-1A97EFEC01C6}"/>
              </a:ext>
            </a:extLst>
          </p:cNvPr>
          <p:cNvCxnSpPr>
            <a:cxnSpLocks/>
          </p:cNvCxnSpPr>
          <p:nvPr/>
        </p:nvCxnSpPr>
        <p:spPr>
          <a:xfrm>
            <a:off x="10025594" y="2829296"/>
            <a:ext cx="7917" cy="7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12CA6F-5547-4775-B352-DB201EA8FB78}"/>
              </a:ext>
            </a:extLst>
          </p:cNvPr>
          <p:cNvCxnSpPr/>
          <p:nvPr/>
        </p:nvCxnSpPr>
        <p:spPr>
          <a:xfrm flipV="1">
            <a:off x="10101794" y="366056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BDC2CAE8-140E-4519-84CC-E212C6892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t="11161" r="19879" b="24847"/>
          <a:stretch/>
        </p:blipFill>
        <p:spPr bwMode="auto">
          <a:xfrm>
            <a:off x="7067154" y="2970788"/>
            <a:ext cx="1086172" cy="12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6BD67-F37D-4582-9E1C-48C08D229904}"/>
              </a:ext>
            </a:extLst>
          </p:cNvPr>
          <p:cNvCxnSpPr/>
          <p:nvPr/>
        </p:nvCxnSpPr>
        <p:spPr>
          <a:xfrm flipV="1">
            <a:off x="7932717" y="3651658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martphone Icon PNG Images | Vector and PSD Files | Free Download on Pngtree">
            <a:extLst>
              <a:ext uri="{FF2B5EF4-FFF2-40B4-BE49-F238E27FC236}">
                <a16:creationId xmlns:a16="http://schemas.microsoft.com/office/drawing/2014/main" id="{543851A3-401D-4CD0-AC29-0D04618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34" y="3295419"/>
            <a:ext cx="697572" cy="6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ise | BCA Chemistry">
            <a:extLst>
              <a:ext uri="{FF2B5EF4-FFF2-40B4-BE49-F238E27FC236}">
                <a16:creationId xmlns:a16="http://schemas.microsoft.com/office/drawing/2014/main" id="{191B07D6-6E50-4908-97E2-6A0C5129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084" y="2245001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/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/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/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19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9224987" y="3136377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 </a:t>
                </a:r>
                <a:r>
                  <a:rPr lang="en-US" dirty="0">
                    <a:solidFill>
                      <a:schemeClr val="tx1"/>
                    </a:solidFill>
                  </a:rPr>
                  <a:t>for noise PSD:</a:t>
                </a:r>
                <a:r>
                  <a:rPr lang="es-ES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W/Hz (in linear scale)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Joules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Represents energy per degree of freedom </a:t>
                </a:r>
              </a:p>
              <a:p>
                <a:pPr lvl="1"/>
                <a:r>
                  <a:rPr lang="en-US" dirty="0"/>
                  <a:t>Also, noise energy in any orthogonal sample</a:t>
                </a:r>
              </a:p>
              <a:p>
                <a:endParaRPr lang="en-US" dirty="0"/>
              </a:p>
              <a:p>
                <a:r>
                  <a:rPr lang="en-US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i="0">
                                    <a:latin typeface="Cambria Math" panose="02040503050406030204" pitchFamily="18" charset="0"/>
                                  </a:rPr>
                                  <m:t>mJ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 [dBm/Hz]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9084623" y="3610098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10539350" y="3813656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9914832" y="2378721"/>
            <a:ext cx="0" cy="143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9302336" y="177199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9464868" y="3135086"/>
            <a:ext cx="1467885" cy="12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7950991" y="4010253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531779-52F7-4A5C-9875-AF4DC55B29C4}"/>
              </a:ext>
            </a:extLst>
          </p:cNvPr>
          <p:cNvSpPr/>
          <p:nvPr/>
        </p:nvSpPr>
        <p:spPr>
          <a:xfrm>
            <a:off x="7961265" y="3305834"/>
            <a:ext cx="1379689" cy="7018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Noise Figure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 290K):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Practical systems see higher noise power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Receiver imperfections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  <a:blipFill>
                <a:blip r:embed="rId2"/>
                <a:stretch>
                  <a:fillRect l="-19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7810627" y="4483974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9265354" y="4687532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8007767" y="24195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8107100" y="3996035"/>
            <a:ext cx="191849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060543" y="2952969"/>
                <a:ext cx="1742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543" y="2952969"/>
                <a:ext cx="17428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F197AE-420D-4E29-BBD6-EBDB5AA03C67}"/>
              </a:ext>
            </a:extLst>
          </p:cNvPr>
          <p:cNvCxnSpPr>
            <a:cxnSpLocks/>
          </p:cNvCxnSpPr>
          <p:nvPr/>
        </p:nvCxnSpPr>
        <p:spPr>
          <a:xfrm flipV="1">
            <a:off x="8082166" y="3300083"/>
            <a:ext cx="1920642" cy="984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/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/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blipFill>
                <a:blip r:embed="rId5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8651110" y="2788887"/>
            <a:ext cx="0" cy="226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76D6D5-28D8-4796-B12A-F01C019A2491}"/>
              </a:ext>
            </a:extLst>
          </p:cNvPr>
          <p:cNvCxnSpPr>
            <a:cxnSpLocks/>
          </p:cNvCxnSpPr>
          <p:nvPr/>
        </p:nvCxnSpPr>
        <p:spPr>
          <a:xfrm flipV="1">
            <a:off x="9454962" y="3315310"/>
            <a:ext cx="0" cy="682881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6F1C8A-DB33-46AC-BAD1-BF74E6857836}"/>
              </a:ext>
            </a:extLst>
          </p:cNvPr>
          <p:cNvSpPr/>
          <p:nvPr/>
        </p:nvSpPr>
        <p:spPr>
          <a:xfrm>
            <a:off x="2899480" y="3542446"/>
            <a:ext cx="2736517" cy="78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88C7A-1EF8-4404-B5F6-AB920BE7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</p:spPr>
            <p:txBody>
              <a:bodyPr/>
              <a:lstStyle/>
              <a:p>
                <a:r>
                  <a:rPr lang="en-US" dirty="0"/>
                  <a:t>Suppose: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occupies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total 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Signal-to-Noise Ratio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Key performance metric:  </a:t>
                </a:r>
              </a:p>
              <a:p>
                <a:pPr lvl="1"/>
                <a:r>
                  <a:rPr lang="en-US" dirty="0"/>
                  <a:t>Determines possible spectral efficiency</a:t>
                </a:r>
              </a:p>
              <a:p>
                <a:r>
                  <a:rPr lang="en-US" dirty="0"/>
                  <a:t>Typically quoted in dB: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  <a:blipFill>
                <a:blip r:embed="rId2"/>
                <a:stretch>
                  <a:fillRect l="-2308" t="-1549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AA04-23D4-4213-814D-6697A110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C2B0F-A740-4427-9D74-87009AB7ECEF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96454-9FAB-4211-B30E-A43BCC7056C0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C01ED4-098D-49DD-94AF-FA4725D9DFC9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FB887C-C925-4026-8A80-A1BA9348DBE3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13340-C559-4900-BE9F-83108C3E5319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5693F9-D47C-4AD5-8A25-6CFE3063D968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C008-BCA0-436E-8C68-1ADB3440B19F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00FD9C-695A-45D8-9F32-B000BFC2C3EB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B1404D-2FEF-4508-AD86-2C39BDB7A137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59A7C8-F88E-490A-BE54-1491F48EBBA3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59A7C8-F88E-490A-BE54-1491F48E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E38964-F662-4687-A4ED-5A83A0BEFA43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1F71C7-9A66-402A-AEDB-935DDE3E3224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21B4C1-939A-47D3-BCEE-7F69BF9F8BFC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IEEE 802.11g transmitted RF signal analysed in Spectrum analyser. |  Download Scientific Diagram">
            <a:extLst>
              <a:ext uri="{FF2B5EF4-FFF2-40B4-BE49-F238E27FC236}">
                <a16:creationId xmlns:a16="http://schemas.microsoft.com/office/drawing/2014/main" id="{3488D35C-49A5-42A3-80FF-435D713A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09" y="3974033"/>
            <a:ext cx="3073401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7A9D7A-E7D6-4AF9-94FF-FEC8E2F5A950}"/>
              </a:ext>
            </a:extLst>
          </p:cNvPr>
          <p:cNvCxnSpPr>
            <a:cxnSpLocks/>
          </p:cNvCxnSpPr>
          <p:nvPr/>
        </p:nvCxnSpPr>
        <p:spPr>
          <a:xfrm>
            <a:off x="7889203" y="5358767"/>
            <a:ext cx="1039594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803741-1F51-4064-9126-B813D4449935}"/>
              </a:ext>
            </a:extLst>
          </p:cNvPr>
          <p:cNvCxnSpPr>
            <a:cxnSpLocks/>
          </p:cNvCxnSpPr>
          <p:nvPr/>
        </p:nvCxnSpPr>
        <p:spPr>
          <a:xfrm>
            <a:off x="7889203" y="4833433"/>
            <a:ext cx="1681978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21EAAC-9FF2-40E9-8C06-2F33C63DFFD6}"/>
              </a:ext>
            </a:extLst>
          </p:cNvPr>
          <p:cNvCxnSpPr>
            <a:cxnSpLocks/>
          </p:cNvCxnSpPr>
          <p:nvPr/>
        </p:nvCxnSpPr>
        <p:spPr>
          <a:xfrm flipV="1">
            <a:off x="8055271" y="4833433"/>
            <a:ext cx="0" cy="52533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FE5A49-B861-414B-B084-1540E3D1549A}"/>
                  </a:ext>
                </a:extLst>
              </p:cNvPr>
              <p:cNvSpPr txBox="1"/>
              <p:nvPr/>
            </p:nvSpPr>
            <p:spPr>
              <a:xfrm>
                <a:off x="7295608" y="4928839"/>
                <a:ext cx="681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FE5A49-B861-414B-B084-1540E3D15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608" y="4928839"/>
                <a:ext cx="6819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1798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35764</TotalTime>
  <Words>4212</Words>
  <Application>Microsoft Office PowerPoint</Application>
  <PresentationFormat>Widescreen</PresentationFormat>
  <Paragraphs>781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Unit 2.  Non-LOS Propagation and  Link Budget Analysis</vt:lpstr>
      <vt:lpstr>Learning Objectives</vt:lpstr>
      <vt:lpstr>Outline </vt:lpstr>
      <vt:lpstr>What is Noise?</vt:lpstr>
      <vt:lpstr>Types of “Noise”</vt:lpstr>
      <vt:lpstr>AWGN Noise Model</vt:lpstr>
      <vt:lpstr>Thermal Noise Units</vt:lpstr>
      <vt:lpstr>Limits and Noise Figure</vt:lpstr>
      <vt:lpstr>Signal To Noise Ratio</vt:lpstr>
      <vt:lpstr>Example:  SNR Calculation</vt:lpstr>
      <vt:lpstr>Sampled Data Systems</vt:lpstr>
      <vt:lpstr>SNR in Sampled Data Systems</vt:lpstr>
      <vt:lpstr>Simulating Noise in MATLAB</vt:lpstr>
      <vt:lpstr>NF for Cascade of Elements</vt:lpstr>
      <vt:lpstr>Example Problem  Molisch 3.1 </vt:lpstr>
      <vt:lpstr>Interference</vt:lpstr>
      <vt:lpstr>Interference Calculations</vt:lpstr>
      <vt:lpstr>In-Class Problem</vt:lpstr>
      <vt:lpstr>Outline </vt:lpstr>
      <vt:lpstr>Communication Requirements</vt:lpstr>
      <vt:lpstr>Review:  Typical Transmitter Steps</vt:lpstr>
      <vt:lpstr>Information Rate and Bandwidth</vt:lpstr>
      <vt:lpstr>Example Calculation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In-Class Problem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of a UAV</vt:lpstr>
      <vt:lpstr>Propagation Loss with Reflections</vt:lpstr>
      <vt:lpstr>Path Loss Exponent, Coverage &amp; Interference</vt:lpstr>
      <vt:lpstr>Diffraction</vt:lpstr>
      <vt:lpstr>Human Blocking at 73GHz Example</vt:lpstr>
      <vt:lpstr>Radio Waves Have Many Paths</vt:lpstr>
      <vt:lpstr>In-Class Exercise</vt:lpstr>
      <vt:lpstr>In-Class Exercise Solution</vt:lpstr>
      <vt:lpstr>Outline </vt:lpstr>
      <vt:lpstr>Real Path Loss</vt:lpstr>
      <vt:lpstr>Statistical Path Loss Models</vt:lpstr>
      <vt:lpstr>Linear Models</vt:lpstr>
      <vt:lpstr>Related Models</vt:lpstr>
      <vt:lpstr>Outage Probability</vt:lpstr>
      <vt:lpstr>In-Class Exercise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464</cp:revision>
  <cp:lastPrinted>2017-01-24T17:12:09Z</cp:lastPrinted>
  <dcterms:created xsi:type="dcterms:W3CDTF">2015-03-22T11:15:32Z</dcterms:created>
  <dcterms:modified xsi:type="dcterms:W3CDTF">2021-02-05T18:13:12Z</dcterms:modified>
</cp:coreProperties>
</file>